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7" r:id="rId2"/>
    <p:sldId id="258" r:id="rId3"/>
    <p:sldId id="298" r:id="rId4"/>
    <p:sldId id="299" r:id="rId5"/>
    <p:sldId id="300" r:id="rId6"/>
    <p:sldId id="259" r:id="rId7"/>
    <p:sldId id="294" r:id="rId8"/>
    <p:sldId id="260" r:id="rId9"/>
    <p:sldId id="261" r:id="rId10"/>
    <p:sldId id="282" r:id="rId11"/>
    <p:sldId id="262" r:id="rId12"/>
    <p:sldId id="267" r:id="rId13"/>
    <p:sldId id="264" r:id="rId14"/>
    <p:sldId id="269" r:id="rId15"/>
    <p:sldId id="271" r:id="rId16"/>
    <p:sldId id="272" r:id="rId17"/>
    <p:sldId id="283" r:id="rId18"/>
    <p:sldId id="284" r:id="rId19"/>
    <p:sldId id="285" r:id="rId20"/>
    <p:sldId id="286" r:id="rId21"/>
    <p:sldId id="292" r:id="rId22"/>
    <p:sldId id="275" r:id="rId23"/>
    <p:sldId id="276" r:id="rId24"/>
    <p:sldId id="277" r:id="rId25"/>
    <p:sldId id="295" r:id="rId26"/>
    <p:sldId id="289" r:id="rId27"/>
    <p:sldId id="296" r:id="rId28"/>
    <p:sldId id="278" r:id="rId29"/>
    <p:sldId id="279" r:id="rId30"/>
    <p:sldId id="290" r:id="rId31"/>
    <p:sldId id="280" r:id="rId32"/>
    <p:sldId id="291" r:id="rId3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84CDC-56F2-415F-9EA5-8B775A658E46}" type="datetimeFigureOut">
              <a:rPr lang="hr-HR" smtClean="0"/>
              <a:t>20.12.2019.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1E3F9-B08D-45B6-B4E8-4E64834CBE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71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336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896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674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095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4614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8989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9311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1256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974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58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51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084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528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354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901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724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769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A491DE-B15B-497F-8F88-27E6A0192C44}" type="datetimeFigureOut">
              <a:rPr lang="hr-HR" smtClean="0"/>
              <a:pPr/>
              <a:t>20.12.2019.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2D64D0-FED5-46CB-AA37-D37411DF9A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138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vvo.hr/kalendar-polaganja-ispita-drzavne-mature-u-sk-god-2019-2020-za-ljetni-i-jesenski-rok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motra.unizg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DRŽAVNA MATURA 201</a:t>
            </a:r>
            <a:r>
              <a:rPr lang="en-GB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hr-H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– 20</a:t>
            </a:r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20.</a:t>
            </a:r>
            <a:r>
              <a:rPr lang="hr-H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hr-H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Predavanje za roditelje / skrbnike – dobro nam došli!</a:t>
            </a:r>
          </a:p>
          <a:p>
            <a:pPr marR="0"/>
            <a:endParaRPr lang="hr-HR" dirty="0" smtClean="0"/>
          </a:p>
        </p:txBody>
      </p:sp>
      <p:pic>
        <p:nvPicPr>
          <p:cNvPr id="5124" name="Slika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365104"/>
            <a:ext cx="12763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365104"/>
            <a:ext cx="1008440" cy="107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>
                <a:latin typeface="Arial" pitchFamily="34" charset="0"/>
                <a:cs typeface="Arial" pitchFamily="34" charset="0"/>
              </a:rPr>
              <a:t>Moraju li učenici SŠ Jelkovec polagati državnu maturu?</a:t>
            </a:r>
            <a:endParaRPr lang="hr-H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dirty="0" smtClean="0">
                <a:latin typeface="Arial" pitchFamily="34" charset="0"/>
                <a:cs typeface="Arial" pitchFamily="34" charset="0"/>
              </a:rPr>
              <a:t>učenici dobivaju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2 odvojene svjedodžbe:</a:t>
            </a:r>
          </a:p>
          <a:p>
            <a:pPr algn="ctr"/>
            <a:endParaRPr lang="hr-H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b="1" dirty="0" smtClean="0">
                <a:latin typeface="Arial" pitchFamily="34" charset="0"/>
                <a:cs typeface="Arial" pitchFamily="34" charset="0"/>
              </a:rPr>
              <a:t>1) svjedodžba o završetku SŠ </a:t>
            </a:r>
            <a:r>
              <a:rPr lang="hr-HR" b="1" dirty="0" err="1" smtClean="0">
                <a:latin typeface="Arial" pitchFamily="34" charset="0"/>
                <a:cs typeface="Arial" pitchFamily="34" charset="0"/>
              </a:rPr>
              <a:t>Jelkove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pPr algn="ctr">
              <a:buNone/>
            </a:pPr>
            <a:endParaRPr lang="hr-H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b="1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potvrda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položenim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ispitima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 državne mature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Arial" pitchFamily="34" charset="0"/>
                <a:cs typeface="Arial" pitchFamily="34" charset="0"/>
              </a:rPr>
              <a:t>Od čega se sastoji državna matura?</a:t>
            </a:r>
            <a:endParaRPr lang="hr-H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hr-HR" b="1" dirty="0" smtClean="0"/>
          </a:p>
          <a:p>
            <a:r>
              <a:rPr lang="hr-HR" b="1" dirty="0" smtClean="0">
                <a:latin typeface="Arial" pitchFamily="34" charset="0"/>
                <a:cs typeface="Arial" pitchFamily="34" charset="0"/>
              </a:rPr>
              <a:t>3 OBAVEZNA ISPITA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, od kojih se svaki može polagati ili na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višoj (A)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ili na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osnovnoj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 razini (B)</a:t>
            </a:r>
          </a:p>
          <a:p>
            <a:pPr lvl="1"/>
            <a:r>
              <a:rPr lang="hr-HR" b="1" dirty="0" smtClean="0">
                <a:latin typeface="Arial" pitchFamily="34" charset="0"/>
                <a:cs typeface="Arial" pitchFamily="34" charset="0"/>
              </a:rPr>
              <a:t>hrvatski jezik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(test+esej)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, strani jezik, matematika</a:t>
            </a:r>
          </a:p>
          <a:p>
            <a:pPr lvl="1"/>
            <a:endParaRPr lang="hr-HR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hr-HR" b="1" dirty="0" smtClean="0">
              <a:latin typeface="Arial" pitchFamily="34" charset="0"/>
              <a:cs typeface="Arial" pitchFamily="34" charset="0"/>
            </a:endParaRPr>
          </a:p>
          <a:p>
            <a:r>
              <a:rPr lang="hr-HR" b="1" dirty="0" smtClean="0">
                <a:latin typeface="Arial" pitchFamily="34" charset="0"/>
                <a:cs typeface="Arial" pitchFamily="34" charset="0"/>
              </a:rPr>
              <a:t>0-6 IZBORNIH PREDMETA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(postoji samo jedna razina)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ostali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opći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gimnazijski predmeti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Koje ispite prijaviti?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r-HR" sz="2000" b="1" dirty="0" smtClean="0">
                <a:latin typeface="Arial" pitchFamily="34" charset="0"/>
                <a:cs typeface="Arial" pitchFamily="34" charset="0"/>
              </a:rPr>
              <a:t>Kombinacija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obaveznih i izbornih predmeta uzima se 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ovisno o visokim učilištima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na koja se učenici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namjeravaju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prijavljivati.</a:t>
            </a:r>
          </a:p>
          <a:p>
            <a:pPr algn="just">
              <a:buNone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2000" dirty="0" smtClean="0">
                <a:latin typeface="Arial" pitchFamily="34" charset="0"/>
                <a:cs typeface="Arial" pitchFamily="34" charset="0"/>
              </a:rPr>
              <a:t>Podatke o uvjetima se može pronaći 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na internetskim stranicama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željenih visokih učilišta, npr.:</a:t>
            </a:r>
          </a:p>
          <a:p>
            <a:pPr algn="just"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r-HR" sz="1700" b="1" dirty="0" smtClean="0">
                <a:latin typeface="Arial" pitchFamily="34" charset="0"/>
                <a:cs typeface="Arial" pitchFamily="34" charset="0"/>
              </a:rPr>
              <a:t>https://www.fer.unizg.hr/studiji/preddiplomski_studij/upisi/drzavna_matura#</a:t>
            </a:r>
          </a:p>
          <a:p>
            <a:pPr algn="just">
              <a:buNone/>
            </a:pPr>
            <a:r>
              <a:rPr lang="hr-HR" sz="1700" b="1" dirty="0" smtClean="0">
                <a:latin typeface="Arial" pitchFamily="34" charset="0"/>
                <a:cs typeface="Arial" pitchFamily="34" charset="0"/>
              </a:rPr>
              <a:t>https://www.tvz.hr/studiji/elektrotehnika/preddiplomski</a:t>
            </a:r>
          </a:p>
          <a:p>
            <a:pPr algn="just">
              <a:buNone/>
            </a:pPr>
            <a:endParaRPr lang="hr-HR" sz="17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2000" b="1" dirty="0" smtClean="0">
                <a:latin typeface="Arial" pitchFamily="34" charset="0"/>
                <a:cs typeface="Arial" pitchFamily="34" charset="0"/>
              </a:rPr>
              <a:t>Podatke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o uvjetima za sva visoka učilišta 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može se pronaći i na jednom mjestu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, na internetskoj stranici preko koje će učenici obavljati sve vezano za maturu.</a:t>
            </a:r>
          </a:p>
          <a:p>
            <a:pPr algn="just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Središnje mjesto za sve poslove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r-HR" alt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altLang="en-US" b="1" dirty="0" err="1" smtClean="0">
                <a:latin typeface="Arial" pitchFamily="34" charset="0"/>
                <a:cs typeface="Arial" pitchFamily="34" charset="0"/>
              </a:rPr>
              <a:t>NISPvU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pPr marL="0" indent="0" algn="ctr">
              <a:buNone/>
            </a:pPr>
            <a:r>
              <a:rPr lang="en-GB" altLang="en-US" b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acionalni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nformacijski </a:t>
            </a:r>
            <a:r>
              <a:rPr lang="en-GB" altLang="en-US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ustav </a:t>
            </a:r>
            <a:r>
              <a:rPr lang="en-GB" altLang="en-US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rijave na </a:t>
            </a:r>
            <a:r>
              <a:rPr lang="en-GB" altLang="en-US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isoka </a:t>
            </a:r>
            <a:r>
              <a:rPr lang="en-GB" altLang="en-US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čilišta</a:t>
            </a:r>
            <a:endParaRPr lang="hr-HR" alt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hr-HR" alt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GB" altLang="en-US" b="1" dirty="0" smtClean="0">
                <a:latin typeface="Arial" pitchFamily="34" charset="0"/>
                <a:cs typeface="Arial" pitchFamily="34" charset="0"/>
              </a:rPr>
              <a:t>www.postani-student.hr</a:t>
            </a:r>
            <a:endParaRPr lang="hr-HR" alt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hr-HR" altLang="en-U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alt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150"/>
            <a:ext cx="9144000" cy="465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RGA\Desktop\6c0d6264-e27d-47b5-9311-0785565f8e7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62981" cy="466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RGA\Desktop\Screenshot-2017-10-9 Postani stud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6857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Informirani odabir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Postoje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javna i privatna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visoka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učilišta!</a:t>
            </a: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b="1" dirty="0" smtClean="0">
                <a:latin typeface="Arial" pitchFamily="34" charset="0"/>
                <a:cs typeface="Arial" pitchFamily="34" charset="0"/>
              </a:rPr>
              <a:t>privatna se plaćaju!</a:t>
            </a:r>
          </a:p>
          <a:p>
            <a:pPr lvl="1"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b="1" dirty="0" smtClean="0">
                <a:latin typeface="Arial" pitchFamily="34" charset="0"/>
                <a:cs typeface="Arial" pitchFamily="34" charset="0"/>
              </a:rPr>
              <a:t>javna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imaju:</a:t>
            </a:r>
          </a:p>
          <a:p>
            <a:pPr lvl="1"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hr-HR" b="1" dirty="0" smtClean="0">
                <a:latin typeface="Arial" pitchFamily="34" charset="0"/>
                <a:cs typeface="Arial" pitchFamily="34" charset="0"/>
              </a:rPr>
              <a:t>dio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upisnih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kvota za studij koji se </a:t>
            </a:r>
            <a:r>
              <a:rPr lang="hr-HR" b="1" i="1" dirty="0" smtClean="0">
                <a:latin typeface="Arial" pitchFamily="34" charset="0"/>
                <a:cs typeface="Arial" pitchFamily="34" charset="0"/>
              </a:rPr>
              <a:t>ne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 plaća </a:t>
            </a:r>
          </a:p>
          <a:p>
            <a:pPr lvl="2">
              <a:buNone/>
            </a:pPr>
            <a:r>
              <a:rPr lang="hr-HR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(“na trošak ministarstva”) </a:t>
            </a:r>
          </a:p>
          <a:p>
            <a:pPr lvl="2"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r-HR" b="1" dirty="0" smtClean="0">
                <a:latin typeface="Arial" pitchFamily="34" charset="0"/>
                <a:cs typeface="Arial" pitchFamily="34" charset="0"/>
              </a:rPr>
              <a:t>dio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kvota za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koji se plaća </a:t>
            </a:r>
          </a:p>
          <a:p>
            <a:pPr lvl="2">
              <a:buNone/>
            </a:pPr>
            <a:r>
              <a:rPr lang="hr-HR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(“izvanredni studenti” , “za osobne potrebe”)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Informirani odabir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može se prijaviti </a:t>
            </a:r>
            <a:r>
              <a:rPr lang="hr-HR" b="1" i="1" dirty="0" smtClean="0">
                <a:latin typeface="Arial" pitchFamily="34" charset="0"/>
                <a:cs typeface="Arial" pitchFamily="34" charset="0"/>
              </a:rPr>
              <a:t>od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b="1" i="1" dirty="0" smtClean="0">
                <a:latin typeface="Arial" pitchFamily="34" charset="0"/>
                <a:cs typeface="Arial" pitchFamily="34" charset="0"/>
              </a:rPr>
              <a:t>do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studijskih programa</a:t>
            </a: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lista za odabir je strukturirana hijerarhijski</a:t>
            </a: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  (1. na listi je izbor koji je “najdraži”)</a:t>
            </a: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b="1" dirty="0" smtClean="0">
                <a:latin typeface="Arial" pitchFamily="34" charset="0"/>
                <a:cs typeface="Arial" pitchFamily="34" charset="0"/>
              </a:rPr>
              <a:t>savjet br. 1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hr-H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 PRETJERIVATI!!!</a:t>
            </a: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Informirani odabir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latin typeface="Arial" pitchFamily="34" charset="0"/>
                <a:cs typeface="Arial" pitchFamily="34" charset="0"/>
              </a:rPr>
              <a:t>Automatski se ostvaruje upis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na prvo visoko učilište s liste za kojega su ispunjeni uvjeti!</a:t>
            </a: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ako se odustane od upisa, mogu se </a:t>
            </a:r>
            <a:r>
              <a:rPr lang="hr-H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naplatiti penali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u iznosu školarine za prvi semestar</a:t>
            </a:r>
          </a:p>
          <a:p>
            <a:pPr lvl="1"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(“uzeli ste nekome mjesto”)</a:t>
            </a:r>
          </a:p>
          <a:p>
            <a:pPr lvl="1"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6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Ispitni koordinator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hr-HR" dirty="0" smtClean="0"/>
          </a:p>
          <a:p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Ivka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Kovačević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prof.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njem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engl.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jezika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kontakt: </a:t>
            </a:r>
          </a:p>
          <a:p>
            <a:pPr>
              <a:buNone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000" b="1" dirty="0" smtClean="0">
                <a:latin typeface="Arial" pitchFamily="34" charset="0"/>
                <a:cs typeface="Arial" pitchFamily="34" charset="0"/>
              </a:rPr>
              <a:t>e-mail: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ssjelkovec.ik@gmail.com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konzultacije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četvrtkom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0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alt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altLang="en-US" sz="2000" dirty="0" smtClean="0">
                <a:latin typeface="Arial" pitchFamily="34" charset="0"/>
                <a:cs typeface="Arial" pitchFamily="34" charset="0"/>
              </a:rPr>
              <a:t>u uredu iznad </a:t>
            </a:r>
            <a:r>
              <a:rPr lang="hr-HR" altLang="en-US" sz="2000" dirty="0" smtClean="0">
                <a:latin typeface="Arial" pitchFamily="34" charset="0"/>
                <a:cs typeface="Arial" pitchFamily="34" charset="0"/>
              </a:rPr>
              <a:t>zbornice</a:t>
            </a:r>
            <a:r>
              <a:rPr lang="en-GB" altLang="en-US" sz="2000" dirty="0" smtClean="0">
                <a:latin typeface="Arial" pitchFamily="34" charset="0"/>
                <a:cs typeface="Arial" pitchFamily="34" charset="0"/>
              </a:rPr>
              <a:t>, 2. kat</a:t>
            </a:r>
            <a:r>
              <a:rPr lang="hr-HR" alt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Wingdings 2" pitchFamily="18" charset="2"/>
              <a:buNone/>
            </a:pPr>
            <a:endParaRPr lang="hr-HR" alt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000" b="1" dirty="0" smtClean="0">
                <a:latin typeface="Arial" pitchFamily="34" charset="0"/>
                <a:cs typeface="Arial" pitchFamily="34" charset="0"/>
              </a:rPr>
              <a:t>obavijesti: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WEB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stranica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škole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Slika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307338"/>
            <a:ext cx="12763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Informirani odabir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b="1" dirty="0" smtClean="0">
                <a:latin typeface="Arial" pitchFamily="34" charset="0"/>
                <a:cs typeface="Arial" pitchFamily="34" charset="0"/>
              </a:rPr>
              <a:t>savjet br. 2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hr-H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REALNA (SAMO)PROCJENA!!!</a:t>
            </a:r>
          </a:p>
          <a:p>
            <a:endParaRPr lang="hr-H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000" b="1" dirty="0" smtClean="0">
                <a:latin typeface="Arial" pitchFamily="34" charset="0"/>
                <a:cs typeface="Arial" pitchFamily="34" charset="0"/>
              </a:rPr>
              <a:t>pogledati zadatke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s prošlih ispita</a:t>
            </a:r>
          </a:p>
          <a:p>
            <a:pPr>
              <a:buNone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000" b="1" dirty="0" smtClean="0">
                <a:latin typeface="Arial" pitchFamily="34" charset="0"/>
                <a:cs typeface="Arial" pitchFamily="34" charset="0"/>
              </a:rPr>
              <a:t>konzultirati se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s predmetnim nastavnicima</a:t>
            </a:r>
          </a:p>
          <a:p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rezultati prošlih godina ukazuju na 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čest nesklad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između učeničkih očekivanja i realnih postignuća / njihovih trenutačnih mogućnosti </a:t>
            </a:r>
          </a:p>
          <a:p>
            <a:pPr>
              <a:buNone/>
            </a:pPr>
            <a:endParaRPr lang="hr-H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Rezultati ljetnog roka DM 201</a:t>
            </a:r>
            <a:r>
              <a:rPr lang="en-GB" dirty="0">
                <a:latin typeface="Arial" pitchFamily="34" charset="0"/>
                <a:cs typeface="Arial" pitchFamily="34" charset="0"/>
              </a:rPr>
              <a:t>9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438401"/>
            <a:ext cx="7704667" cy="3561415"/>
          </a:xfrm>
        </p:spPr>
        <p:txBody>
          <a:bodyPr>
            <a:normAutofit fontScale="92500" lnSpcReduction="20000"/>
          </a:bodyPr>
          <a:lstStyle/>
          <a:p>
            <a:r>
              <a:rPr lang="hr-HR" sz="2000" b="1" dirty="0" smtClean="0">
                <a:latin typeface="Arial" pitchFamily="34" charset="0"/>
                <a:cs typeface="Arial" pitchFamily="34" charset="0"/>
              </a:rPr>
              <a:t>upisana visoka učilišta:</a:t>
            </a:r>
          </a:p>
          <a:p>
            <a:endParaRPr lang="hr-HR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Tehničko veleučilište Zagreb (TVZ)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1600" b="1" dirty="0" smtClean="0">
                <a:latin typeface="Arial" pitchFamily="34" charset="0"/>
                <a:cs typeface="Arial" pitchFamily="34" charset="0"/>
              </a:rPr>
              <a:t>Fakultet prometnih znanosti u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Zagrebu</a:t>
            </a:r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1600" b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akultet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strojarstva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brodogradnje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1600" b="1" dirty="0" smtClean="0">
                <a:latin typeface="Arial" pitchFamily="34" charset="0"/>
                <a:cs typeface="Arial" pitchFamily="34" charset="0"/>
              </a:rPr>
              <a:t>Fakultet organizacije i info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matike u Varaždinu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FOI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Fakultet elektrotehnike i računarstva Sveučilišta u </a:t>
            </a:r>
            <a:r>
              <a:rPr lang="en-GB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Zagrebu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Kineziološki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fakultet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1600" dirty="0" smtClean="0">
                <a:latin typeface="Arial" pitchFamily="34" charset="0"/>
                <a:cs typeface="Arial" pitchFamily="34" charset="0"/>
              </a:rPr>
              <a:t>niz ostalih javnih i privatnih učilišta i fakulteta po Zagrebu i ostalim gradovima RH </a:t>
            </a:r>
          </a:p>
          <a:p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dirty="0" smtClean="0">
                <a:latin typeface="Arial" pitchFamily="34" charset="0"/>
                <a:cs typeface="Arial" pitchFamily="34" charset="0"/>
              </a:rPr>
              <a:t>Kako se učenici mogu pripremiti za ispite?</a:t>
            </a:r>
            <a:r>
              <a:rPr lang="hr-HR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4000" dirty="0" smtClean="0">
                <a:latin typeface="Arial" pitchFamily="34" charset="0"/>
                <a:cs typeface="Arial" pitchFamily="34" charset="0"/>
              </a:rPr>
            </a:br>
            <a:endParaRPr lang="hr-H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GRGA\Desktop\Screenshot-2017-10-9 Početna stranica - NCVV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888015" cy="40888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47864" y="6488668"/>
            <a:ext cx="263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" pitchFamily="34" charset="0"/>
                <a:cs typeface="Arial" pitchFamily="34" charset="0"/>
              </a:rPr>
              <a:t>https://www.ncvvo.hr/</a:t>
            </a:r>
            <a:endParaRPr lang="hr-H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3600" dirty="0" smtClean="0">
                <a:latin typeface="Arial" pitchFamily="34" charset="0"/>
                <a:cs typeface="Arial" pitchFamily="34" charset="0"/>
              </a:rPr>
            </a:br>
            <a:r>
              <a:rPr lang="hr-H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3600" dirty="0" smtClean="0">
                <a:latin typeface="Arial" pitchFamily="34" charset="0"/>
                <a:cs typeface="Arial" pitchFamily="34" charset="0"/>
              </a:rPr>
            </a:br>
            <a:r>
              <a:rPr lang="hr-H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3600" dirty="0" smtClean="0">
                <a:latin typeface="Arial" pitchFamily="34" charset="0"/>
                <a:cs typeface="Arial" pitchFamily="34" charset="0"/>
              </a:rPr>
            </a:br>
            <a:r>
              <a:rPr lang="hr-HR" sz="3600" dirty="0" smtClean="0">
                <a:latin typeface="Arial" pitchFamily="34" charset="0"/>
                <a:cs typeface="Arial" pitchFamily="34" charset="0"/>
              </a:rPr>
              <a:t>Kako se učenici mogu pripremiti za ispite?</a:t>
            </a:r>
            <a:endParaRPr lang="hr-H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b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pripreme u školi</a:t>
            </a:r>
            <a:r>
              <a:rPr lang="hr-HR" altLang="en-US" sz="2800" b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:</a:t>
            </a:r>
          </a:p>
          <a:p>
            <a:pPr>
              <a:buNone/>
            </a:pPr>
            <a:endParaRPr lang="hr-HR" altLang="en-US" sz="2800" b="1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lvl="1"/>
            <a:r>
              <a:rPr lang="hr-HR" sz="200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fakultativna nastava iz </a:t>
            </a:r>
            <a:r>
              <a:rPr lang="hr-HR" sz="2000" b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matematike</a:t>
            </a:r>
            <a:endParaRPr lang="en-GB" sz="2000" b="1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lvl="1"/>
            <a:r>
              <a:rPr lang="hr-HR" sz="2000" dirty="0">
                <a:solidFill>
                  <a:srgbClr val="000000"/>
                </a:solidFill>
                <a:latin typeface="Arial"/>
                <a:cs typeface="Arial"/>
              </a:rPr>
              <a:t>fakultativna nastava iz </a:t>
            </a:r>
            <a:r>
              <a:rPr lang="en-GB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fizike</a:t>
            </a:r>
            <a:endParaRPr lang="hr-HR" sz="2000" b="1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lvl="1"/>
            <a:r>
              <a:rPr lang="en-GB" sz="2000" dirty="0" err="1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pripreme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za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ispite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državne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mature – </a:t>
            </a:r>
            <a:r>
              <a:rPr lang="en-GB" sz="2000" b="1" dirty="0" err="1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engleski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jezik</a:t>
            </a:r>
            <a:endParaRPr lang="hr-HR" sz="2000" b="1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lvl="1">
              <a:buNone/>
            </a:pPr>
            <a:endParaRPr lang="hr-HR" sz="200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Kalendar aktivnosti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ljetni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rok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16832"/>
            <a:ext cx="7704667" cy="4082984"/>
          </a:xfrm>
        </p:spPr>
        <p:txBody>
          <a:bodyPr>
            <a:normAutofit fontScale="92500" lnSpcReduction="20000"/>
          </a:bodyPr>
          <a:lstStyle/>
          <a:p>
            <a:r>
              <a:rPr lang="hr-HR" sz="2200" b="1" dirty="0" smtClean="0">
                <a:latin typeface="Arial" pitchFamily="34" charset="0"/>
                <a:cs typeface="Arial" pitchFamily="34" charset="0"/>
              </a:rPr>
              <a:t>prijave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ispita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 u sustav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 N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hr-HR" sz="2200" b="1" dirty="0" err="1" smtClean="0">
                <a:latin typeface="Arial" pitchFamily="34" charset="0"/>
                <a:cs typeface="Arial" pitchFamily="34" charset="0"/>
              </a:rPr>
              <a:t>SPvU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None/>
            </a:pPr>
            <a:endParaRPr lang="hr-HR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200" dirty="0" smtClean="0">
                <a:latin typeface="Arial" pitchFamily="34" charset="0"/>
                <a:cs typeface="Arial" pitchFamily="34" charset="0"/>
              </a:rPr>
              <a:t>početak prijava –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prosinca 201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9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prijave</a:t>
            </a:r>
            <a:r>
              <a:rPr lang="hr-H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ispita</a:t>
            </a:r>
            <a:r>
              <a:rPr lang="hr-H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DM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moraju biti zaključene do 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15.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veljače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naknadna</a:t>
            </a:r>
            <a:r>
              <a:rPr lang="en-GB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prijava</a:t>
            </a:r>
            <a:r>
              <a:rPr lang="en-GB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moguće je prijavljivanje ispita DM 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samo u posebnim okolnostima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 i to 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do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2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svibnja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2020.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članak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17,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st.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3.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4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.)</a:t>
            </a:r>
            <a:endParaRPr lang="hr-HR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odjave ispita </a:t>
            </a:r>
            <a:r>
              <a:rPr lang="hr-H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DM</a:t>
            </a:r>
            <a:r>
              <a:rPr lang="en-GB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GB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promjene</a:t>
            </a:r>
            <a:r>
              <a:rPr lang="en-GB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razine</a:t>
            </a:r>
            <a:r>
              <a:rPr lang="hr-H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moguće su 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do 2.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svibnja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2020.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2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za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sve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ove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radnje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 treba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javiti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ispitnom koordinatoru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dostaviti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traženu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dokumentaciju</a:t>
            </a:r>
            <a:endParaRPr lang="hr-HR" sz="26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Kalendar aktivnosti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GB" dirty="0" smtClean="0"/>
              <a:t>PREMA KALENDARU I VREMENIKU PROVEDBE ISPITA DRŽAVNE MATURE U ŠK. GOD. 2019./2020</a:t>
            </a:r>
            <a:r>
              <a:rPr lang="en-GB" dirty="0" smtClean="0"/>
              <a:t>.</a:t>
            </a:r>
          </a:p>
          <a:p>
            <a:pPr lvl="1">
              <a:buNone/>
            </a:pPr>
            <a:r>
              <a:rPr lang="da-DK" sz="2600" dirty="0" smtClean="0">
                <a:latin typeface="Arial" pitchFamily="34" charset="0"/>
                <a:cs typeface="Arial" pitchFamily="34" charset="0"/>
                <a:hlinkClick r:id="rId2"/>
              </a:rPr>
              <a:t>Kalendar i vremenik DM 2019/2020</a:t>
            </a:r>
            <a:endParaRPr lang="hr-HR" sz="2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Kalendar aktivnosti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ljetni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rok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prijave </a:t>
            </a:r>
            <a:r>
              <a:rPr lang="hr-HR" sz="2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studijskih programa </a:t>
            </a:r>
            <a:r>
              <a:rPr lang="hr-HR" sz="2500" b="1" dirty="0" smtClean="0">
                <a:latin typeface="Arial" pitchFamily="34" charset="0"/>
                <a:cs typeface="Arial" pitchFamily="34" charset="0"/>
              </a:rPr>
              <a:t>se mogu mijenjati </a:t>
            </a:r>
            <a:r>
              <a:rPr lang="hr-HR" sz="2500" dirty="0" smtClean="0">
                <a:latin typeface="Arial" pitchFamily="34" charset="0"/>
                <a:cs typeface="Arial" pitchFamily="34" charset="0"/>
              </a:rPr>
              <a:t>sve do objave rezultata DM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tj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. do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sredine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srpnja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2020.</a:t>
            </a:r>
            <a:endParaRPr lang="hr-HR" sz="25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(ipak, najbolje je odlučiti se na vrijeme i ništa ne dirati “u zadnji tren”)</a:t>
            </a: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b="1" dirty="0" smtClean="0">
                <a:latin typeface="Arial" pitchFamily="34" charset="0"/>
                <a:cs typeface="Arial" pitchFamily="34" charset="0"/>
              </a:rPr>
              <a:t>pažnja: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neka visoka učilišta traže i dodatne provjere znanja, koje treba prijaviti i platiti na vrijeme </a:t>
            </a:r>
          </a:p>
          <a:p>
            <a:pPr lvl="1">
              <a:buNone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   (u tom slučaju nije moguće mijenjati stvari “u zadnji tren”)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>
                <a:latin typeface="Arial" pitchFamily="34" charset="0"/>
                <a:cs typeface="Arial" pitchFamily="34" charset="0"/>
              </a:rPr>
              <a:t>Kalendar aktivnosti</a:t>
            </a:r>
            <a:r>
              <a:rPr lang="en-GB" sz="4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GB" sz="4000" dirty="0" err="1" smtClean="0">
                <a:latin typeface="Arial" pitchFamily="34" charset="0"/>
                <a:cs typeface="Arial" pitchFamily="34" charset="0"/>
              </a:rPr>
              <a:t>jesenski</a:t>
            </a:r>
            <a:r>
              <a:rPr lang="en-GB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4000" dirty="0" err="1" smtClean="0">
                <a:latin typeface="Arial" pitchFamily="34" charset="0"/>
                <a:cs typeface="Arial" pitchFamily="34" charset="0"/>
              </a:rPr>
              <a:t>rok</a:t>
            </a:r>
            <a:endParaRPr lang="hr-H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prijave </a:t>
            </a:r>
            <a:r>
              <a:rPr lang="hr-HR" sz="2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ispita DM </a:t>
            </a:r>
            <a:r>
              <a:rPr lang="hr-HR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 </a:t>
            </a:r>
            <a:r>
              <a:rPr lang="hr-HR" sz="2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jesenski rok </a:t>
            </a:r>
            <a:r>
              <a:rPr lang="hr-HR" sz="2500" dirty="0" smtClean="0">
                <a:latin typeface="Arial" pitchFamily="34" charset="0"/>
                <a:cs typeface="Arial" pitchFamily="34" charset="0"/>
              </a:rPr>
              <a:t>počinju nakon objave konačnih rezultata u ljetnom roku</a:t>
            </a:r>
            <a:r>
              <a:rPr lang="en-GB" sz="2500" dirty="0">
                <a:latin typeface="Arial" pitchFamily="34" charset="0"/>
                <a:cs typeface="Arial" pitchFamily="34" charset="0"/>
              </a:rPr>
              <a:t>!</a:t>
            </a:r>
            <a:endParaRPr lang="en-GB" sz="2500" dirty="0" smtClean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r>
              <a:rPr lang="en-GB" sz="2400" b="1" dirty="0" smtClean="0"/>
              <a:t>- </a:t>
            </a:r>
            <a:r>
              <a:rPr lang="en-GB" sz="2400" b="1" dirty="0" err="1" smtClean="0"/>
              <a:t>Prijava</a:t>
            </a:r>
            <a:r>
              <a:rPr lang="en-GB" sz="2400" b="1" dirty="0" smtClean="0"/>
              <a:t> </a:t>
            </a:r>
            <a:r>
              <a:rPr lang="en-GB" sz="2400" b="1" dirty="0" err="1"/>
              <a:t>ispita</a:t>
            </a:r>
            <a:r>
              <a:rPr lang="en-GB" sz="2400" b="1" dirty="0"/>
              <a:t> </a:t>
            </a:r>
            <a:r>
              <a:rPr lang="en-GB" sz="2400" b="1" dirty="0" err="1"/>
              <a:t>državne</a:t>
            </a:r>
            <a:r>
              <a:rPr lang="en-GB" sz="2400" b="1" dirty="0"/>
              <a:t> </a:t>
            </a:r>
            <a:r>
              <a:rPr lang="en-GB" sz="2400" b="1" dirty="0" smtClean="0"/>
              <a:t>mature:</a:t>
            </a:r>
            <a:r>
              <a:rPr lang="en-GB" sz="2400" b="1" dirty="0"/>
              <a:t> do </a:t>
            </a:r>
            <a:r>
              <a:rPr lang="en-GB" sz="2400" b="1" dirty="0" smtClean="0"/>
              <a:t>31.07. </a:t>
            </a:r>
            <a:r>
              <a:rPr lang="en-GB" sz="2400" b="1" dirty="0" err="1" smtClean="0"/>
              <a:t>tekuće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godine</a:t>
            </a:r>
            <a:r>
              <a:rPr lang="en-GB" sz="2400" b="1" dirty="0" smtClean="0"/>
              <a:t>. </a:t>
            </a:r>
            <a:r>
              <a:rPr lang="en-GB" sz="2400" b="1" dirty="0"/>
              <a:t>u 12:00 sati- </a:t>
            </a:r>
            <a:r>
              <a:rPr lang="en-GB" sz="2400" b="1" dirty="0" err="1"/>
              <a:t>Svi</a:t>
            </a:r>
            <a:r>
              <a:rPr lang="en-GB" sz="2400" b="1" dirty="0"/>
              <a:t> </a:t>
            </a:r>
            <a:r>
              <a:rPr lang="en-GB" sz="2400" b="1" dirty="0" err="1"/>
              <a:t>pristupnici</a:t>
            </a:r>
            <a:r>
              <a:rPr lang="en-GB" sz="2400" b="1" dirty="0"/>
              <a:t> </a:t>
            </a:r>
            <a:r>
              <a:rPr lang="en-GB" sz="2400" b="1" dirty="0" err="1"/>
              <a:t>prijavljuju</a:t>
            </a:r>
            <a:r>
              <a:rPr lang="en-GB" sz="2400" b="1" dirty="0"/>
              <a:t> </a:t>
            </a:r>
            <a:r>
              <a:rPr lang="en-GB" sz="2400" b="1" dirty="0" err="1"/>
              <a:t>ispite</a:t>
            </a:r>
            <a:r>
              <a:rPr lang="en-GB" sz="2400" b="1" dirty="0"/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samostalno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prijavom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pristupom</a:t>
            </a:r>
            <a:r>
              <a:rPr lang="en-GB" sz="2400" b="1" dirty="0"/>
              <a:t> </a:t>
            </a:r>
            <a:r>
              <a:rPr lang="en-GB" sz="2400" b="1" dirty="0" err="1"/>
              <a:t>svojoj</a:t>
            </a:r>
            <a:r>
              <a:rPr lang="en-GB" sz="2400" b="1" dirty="0"/>
              <a:t> </a:t>
            </a:r>
            <a:r>
              <a:rPr lang="en-GB" sz="2400" b="1" dirty="0" err="1"/>
              <a:t>stranici</a:t>
            </a:r>
            <a:r>
              <a:rPr lang="en-GB" sz="2400" b="1" dirty="0"/>
              <a:t> </a:t>
            </a:r>
            <a:r>
              <a:rPr lang="en-GB" sz="2400" b="1" dirty="0" err="1"/>
              <a:t>na</a:t>
            </a:r>
            <a:r>
              <a:rPr lang="en-GB" sz="2400" b="1" dirty="0"/>
              <a:t> </a:t>
            </a:r>
            <a:r>
              <a:rPr lang="en-GB" sz="2400" b="1" dirty="0" smtClean="0"/>
              <a:t>www.postani-student.hr. </a:t>
            </a:r>
            <a:r>
              <a:rPr lang="en-GB" sz="2400" b="1" dirty="0" err="1" smtClean="0"/>
              <a:t>Pristupnici</a:t>
            </a:r>
            <a:r>
              <a:rPr lang="en-GB" sz="2400" b="1" dirty="0"/>
              <a:t> </a:t>
            </a:r>
            <a:r>
              <a:rPr lang="en-GB" sz="2400" b="1" dirty="0" err="1"/>
              <a:t>koji</a:t>
            </a:r>
            <a:r>
              <a:rPr lang="en-GB" sz="2400" b="1" dirty="0"/>
              <a:t> </a:t>
            </a:r>
            <a:r>
              <a:rPr lang="en-GB" sz="2400" b="1" dirty="0" err="1"/>
              <a:t>su</a:t>
            </a:r>
            <a:r>
              <a:rPr lang="en-GB" sz="2400" b="1" dirty="0"/>
              <a:t> </a:t>
            </a:r>
            <a:r>
              <a:rPr lang="en-GB" sz="2400" b="1" dirty="0" err="1"/>
              <a:t>ove</a:t>
            </a:r>
            <a:r>
              <a:rPr lang="en-GB" sz="2400" b="1" dirty="0"/>
              <a:t> </a:t>
            </a:r>
            <a:r>
              <a:rPr lang="en-GB" sz="2400" b="1" dirty="0" err="1"/>
              <a:t>školske</a:t>
            </a:r>
            <a:r>
              <a:rPr lang="en-GB" sz="2400" b="1" dirty="0"/>
              <a:t> </a:t>
            </a:r>
            <a:r>
              <a:rPr lang="en-GB" sz="2400" b="1" dirty="0" err="1"/>
              <a:t>godine</a:t>
            </a:r>
            <a:r>
              <a:rPr lang="en-GB" sz="2400" b="1" dirty="0"/>
              <a:t> </a:t>
            </a:r>
            <a:r>
              <a:rPr lang="en-GB" sz="2400" b="1" dirty="0" err="1"/>
              <a:t>završili</a:t>
            </a:r>
            <a:r>
              <a:rPr lang="en-GB" sz="2400" b="1" dirty="0"/>
              <a:t> </a:t>
            </a:r>
            <a:r>
              <a:rPr lang="en-GB" sz="2400" b="1" dirty="0" err="1"/>
              <a:t>četvrti</a:t>
            </a:r>
            <a:r>
              <a:rPr lang="en-GB" sz="2400" b="1" dirty="0"/>
              <a:t>/</a:t>
            </a:r>
            <a:r>
              <a:rPr lang="en-GB" sz="2400" b="1" dirty="0" err="1"/>
              <a:t>peti</a:t>
            </a:r>
            <a:r>
              <a:rPr lang="en-GB" sz="2400" b="1" dirty="0"/>
              <a:t> </a:t>
            </a:r>
            <a:r>
              <a:rPr lang="en-GB" sz="2400" b="1" dirty="0" err="1"/>
              <a:t>razred</a:t>
            </a:r>
            <a:r>
              <a:rPr lang="en-GB" sz="2400" b="1" dirty="0"/>
              <a:t> u </a:t>
            </a:r>
            <a:r>
              <a:rPr lang="en-GB" sz="2400" b="1" dirty="0" err="1"/>
              <a:t>srednjim</a:t>
            </a:r>
            <a:r>
              <a:rPr lang="en-GB" sz="2400" b="1" dirty="0"/>
              <a:t> </a:t>
            </a:r>
            <a:r>
              <a:rPr lang="en-GB" sz="2400" b="1" dirty="0" err="1"/>
              <a:t>školama</a:t>
            </a:r>
            <a:r>
              <a:rPr lang="en-GB" sz="2400" b="1" dirty="0"/>
              <a:t> u </a:t>
            </a:r>
            <a:r>
              <a:rPr lang="en-GB" sz="2400" b="1" dirty="0" err="1"/>
              <a:t>Republici</a:t>
            </a:r>
            <a:r>
              <a:rPr lang="en-GB" sz="2400" b="1" dirty="0"/>
              <a:t> </a:t>
            </a:r>
            <a:r>
              <a:rPr lang="en-GB" sz="2400" b="1" dirty="0" err="1"/>
              <a:t>Hrvatskoj</a:t>
            </a:r>
            <a:r>
              <a:rPr lang="en-GB" sz="2400" b="1" dirty="0"/>
              <a:t> ne </a:t>
            </a:r>
            <a:r>
              <a:rPr lang="en-GB" sz="2400" b="1" dirty="0" err="1"/>
              <a:t>trebaju</a:t>
            </a:r>
            <a:r>
              <a:rPr lang="en-GB" sz="2400" b="1" dirty="0"/>
              <a:t> u </a:t>
            </a:r>
            <a:r>
              <a:rPr lang="en-GB" sz="2400" b="1" dirty="0" err="1"/>
              <a:t>školi</a:t>
            </a:r>
            <a:r>
              <a:rPr lang="en-GB" sz="2400" b="1" dirty="0"/>
              <a:t> </a:t>
            </a:r>
            <a:r>
              <a:rPr lang="en-GB" sz="2400" b="1" dirty="0" err="1"/>
              <a:t>potpisivati</a:t>
            </a:r>
            <a:r>
              <a:rPr lang="en-GB" sz="2400" b="1" dirty="0"/>
              <a:t> </a:t>
            </a:r>
            <a:r>
              <a:rPr lang="en-GB" sz="2400" b="1" dirty="0" err="1"/>
              <a:t>prijavnice</a:t>
            </a:r>
            <a:r>
              <a:rPr lang="en-GB" sz="2400" b="1" dirty="0"/>
              <a:t> </a:t>
            </a:r>
            <a:r>
              <a:rPr lang="en-GB" sz="2400" b="1" dirty="0" err="1"/>
              <a:t>za</a:t>
            </a:r>
            <a:r>
              <a:rPr lang="en-GB" sz="2400" b="1" dirty="0"/>
              <a:t> </a:t>
            </a:r>
            <a:r>
              <a:rPr lang="en-GB" sz="2400" b="1" dirty="0" err="1"/>
              <a:t>jesenski</a:t>
            </a:r>
            <a:r>
              <a:rPr lang="en-GB" sz="2400" b="1" dirty="0"/>
              <a:t> </a:t>
            </a:r>
            <a:r>
              <a:rPr lang="en-GB" sz="2400" b="1" dirty="0" err="1"/>
              <a:t>rok</a:t>
            </a:r>
            <a:r>
              <a:rPr lang="en-GB" sz="2400" b="1" dirty="0"/>
              <a:t>, </a:t>
            </a:r>
            <a:r>
              <a:rPr lang="en-GB" sz="2400" b="1" dirty="0" err="1"/>
              <a:t>niti</a:t>
            </a:r>
            <a:r>
              <a:rPr lang="en-GB" sz="2400" b="1" dirty="0"/>
              <a:t> </a:t>
            </a:r>
            <a:r>
              <a:rPr lang="en-GB" sz="2400" b="1" dirty="0" err="1"/>
              <a:t>ih</a:t>
            </a:r>
            <a:r>
              <a:rPr lang="en-GB" sz="2400" b="1" dirty="0"/>
              <a:t>...</a:t>
            </a:r>
          </a:p>
          <a:p>
            <a:pPr marL="0" indent="0">
              <a:buNone/>
            </a:pPr>
            <a:endParaRPr lang="hr-HR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500" b="1" dirty="0" smtClean="0">
                <a:latin typeface="Arial" pitchFamily="34" charset="0"/>
                <a:cs typeface="Arial" pitchFamily="34" charset="0"/>
              </a:rPr>
              <a:t>plaćanje ispita </a:t>
            </a:r>
            <a:r>
              <a:rPr lang="hr-HR" sz="2500" dirty="0" smtClean="0">
                <a:latin typeface="Arial" pitchFamily="34" charset="0"/>
                <a:cs typeface="Arial" pitchFamily="34" charset="0"/>
              </a:rPr>
              <a:t>koje eventualno treba platiti mora biti obavljeno do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određenoga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datuma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poveznica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zaduženja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)</a:t>
            </a:r>
            <a:endParaRPr lang="hr-HR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500" b="1" dirty="0" smtClean="0">
                <a:latin typeface="Arial" pitchFamily="34" charset="0"/>
                <a:cs typeface="Arial" pitchFamily="34" charset="0"/>
              </a:rPr>
              <a:t>jesenski rok DM </a:t>
            </a:r>
            <a:r>
              <a:rPr lang="hr-HR" sz="2500" dirty="0" smtClean="0">
                <a:latin typeface="Arial" pitchFamily="34" charset="0"/>
                <a:cs typeface="Arial" pitchFamily="34" charset="0"/>
              </a:rPr>
              <a:t>traje od 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hr-HR" sz="2500" dirty="0" smtClean="0">
                <a:latin typeface="Arial" pitchFamily="34" charset="0"/>
                <a:cs typeface="Arial" pitchFamily="34" charset="0"/>
              </a:rPr>
              <a:t>. 8. do </a:t>
            </a:r>
            <a:r>
              <a:rPr lang="en-GB" sz="2500" dirty="0">
                <a:latin typeface="Arial" pitchFamily="34" charset="0"/>
                <a:cs typeface="Arial" pitchFamily="34" charset="0"/>
              </a:rPr>
              <a:t>4</a:t>
            </a:r>
            <a:r>
              <a:rPr lang="hr-HR" sz="2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hr-HR" sz="2500" dirty="0" smtClean="0">
                <a:latin typeface="Arial" pitchFamily="34" charset="0"/>
                <a:cs typeface="Arial" pitchFamily="34" charset="0"/>
              </a:rPr>
              <a:t>. 20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hr-HR" sz="2500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Važne napomene!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učenik koji je upućen na </a:t>
            </a:r>
            <a:r>
              <a:rPr lang="en-GB" altLang="en-US" sz="2400" b="1" dirty="0" smtClean="0">
                <a:latin typeface="Arial" pitchFamily="34" charset="0"/>
                <a:cs typeface="Arial" pitchFamily="34" charset="0"/>
              </a:rPr>
              <a:t>dopunski rad NE MOŽE polagati</a:t>
            </a: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2400" b="1" dirty="0" smtClean="0">
                <a:latin typeface="Arial" pitchFamily="34" charset="0"/>
                <a:cs typeface="Arial" pitchFamily="34" charset="0"/>
              </a:rPr>
              <a:t>ispite u ljetnom roku!</a:t>
            </a:r>
            <a:endParaRPr lang="hr-HR" alt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alt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učenik </a:t>
            </a:r>
            <a:r>
              <a:rPr lang="hr-HR" altLang="en-US" sz="2400" dirty="0" smtClean="0">
                <a:latin typeface="Arial" pitchFamily="34" charset="0"/>
                <a:cs typeface="Arial" pitchFamily="34" charset="0"/>
              </a:rPr>
              <a:t>koji </a:t>
            </a:r>
            <a:r>
              <a:rPr lang="hr-HR" altLang="en-US" sz="2400" b="1" dirty="0" smtClean="0">
                <a:latin typeface="Arial" pitchFamily="34" charset="0"/>
                <a:cs typeface="Arial" pitchFamily="34" charset="0"/>
              </a:rPr>
              <a:t>nije obranio završni rad</a:t>
            </a:r>
            <a:r>
              <a:rPr lang="hr-HR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može pristupiti ispitu, ali </a:t>
            </a:r>
            <a:r>
              <a:rPr lang="en-GB" altLang="en-US" sz="2400" b="1" dirty="0" smtClean="0">
                <a:latin typeface="Arial" pitchFamily="34" charset="0"/>
                <a:cs typeface="Arial" pitchFamily="34" charset="0"/>
              </a:rPr>
              <a:t>ne može dobiti potvrdu </a:t>
            </a: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o položenim ispitima dok ne obrani završni rad</a:t>
            </a:r>
            <a:r>
              <a:rPr lang="hr-HR" altLang="en-US" sz="24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altLang="en-US" sz="2400" dirty="0" smtClean="0">
                <a:latin typeface="Arial" pitchFamily="34" charset="0"/>
                <a:cs typeface="Arial" pitchFamily="34" charset="0"/>
              </a:rPr>
              <a:t>to znači da ne </a:t>
            </a:r>
            <a:r>
              <a:rPr lang="hr-HR" altLang="en-US" sz="2400" b="1" dirty="0" smtClean="0">
                <a:latin typeface="Arial" pitchFamily="34" charset="0"/>
                <a:cs typeface="Arial" pitchFamily="34" charset="0"/>
              </a:rPr>
              <a:t>može</a:t>
            </a:r>
            <a:r>
              <a:rPr lang="en-GB" altLang="en-US" sz="2400" b="1" dirty="0" smtClean="0">
                <a:latin typeface="Arial" pitchFamily="34" charset="0"/>
                <a:cs typeface="Arial" pitchFamily="34" charset="0"/>
              </a:rPr>
              <a:t> konkurirati za mjesto</a:t>
            </a:r>
            <a:r>
              <a:rPr lang="hr-HR" altLang="en-US" sz="2400" b="1" dirty="0" smtClean="0">
                <a:latin typeface="Arial" pitchFamily="34" charset="0"/>
                <a:cs typeface="Arial" pitchFamily="34" charset="0"/>
              </a:rPr>
              <a:t> na ljetnim upisima</a:t>
            </a:r>
            <a:r>
              <a:rPr lang="en-GB" altLang="en-US" sz="2400" b="1" dirty="0" smtClean="0">
                <a:latin typeface="Arial" pitchFamily="34" charset="0"/>
                <a:cs typeface="Arial" pitchFamily="34" charset="0"/>
              </a:rPr>
              <a:t>!</a:t>
            </a:r>
            <a:endParaRPr lang="hr-HR" alt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alt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    → 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termini obrane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završnog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rada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!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Važne napomene!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r-HR" sz="2900" b="1" dirty="0" smtClean="0">
                <a:latin typeface="Arial" pitchFamily="34" charset="0"/>
                <a:cs typeface="Arial" pitchFamily="34" charset="0"/>
              </a:rPr>
              <a:t>plaćanje i neplaćanje ispita DM:</a:t>
            </a:r>
          </a:p>
          <a:p>
            <a:pPr>
              <a:buNone/>
            </a:pPr>
            <a:endParaRPr lang="hr-HR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600" b="1" dirty="0" smtClean="0">
                <a:latin typeface="Arial" pitchFamily="34" charset="0"/>
                <a:cs typeface="Arial" pitchFamily="34" charset="0"/>
              </a:rPr>
              <a:t>prvi izlazak 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na pojedine ispite se </a:t>
            </a:r>
            <a:r>
              <a:rPr lang="hr-HR" sz="2600" b="1" i="1" dirty="0" smtClean="0">
                <a:latin typeface="Arial" pitchFamily="34" charset="0"/>
                <a:cs typeface="Arial" pitchFamily="34" charset="0"/>
              </a:rPr>
              <a:t>ne</a:t>
            </a:r>
            <a:r>
              <a:rPr lang="hr-HR" sz="2600" b="1" dirty="0" smtClean="0">
                <a:latin typeface="Arial" pitchFamily="34" charset="0"/>
                <a:cs typeface="Arial" pitchFamily="34" charset="0"/>
              </a:rPr>
              <a:t> plaća</a:t>
            </a:r>
          </a:p>
          <a:p>
            <a:pPr lvl="1">
              <a:buNone/>
            </a:pPr>
            <a:endParaRPr lang="hr-HR" sz="26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600" dirty="0" smtClean="0">
                <a:latin typeface="Arial" pitchFamily="34" charset="0"/>
                <a:cs typeface="Arial" pitchFamily="34" charset="0"/>
              </a:rPr>
              <a:t>u slučaju </a:t>
            </a:r>
            <a:r>
              <a:rPr lang="hr-HR" sz="2600" b="1" dirty="0" smtClean="0">
                <a:latin typeface="Arial" pitchFamily="34" charset="0"/>
                <a:cs typeface="Arial" pitchFamily="34" charset="0"/>
              </a:rPr>
              <a:t>ispravljanja negativne ocjene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, ponavljanje ispita u jesenskom roku se </a:t>
            </a:r>
            <a:r>
              <a:rPr lang="hr-HR" sz="2600" b="1" i="1" dirty="0" smtClean="0">
                <a:latin typeface="Arial" pitchFamily="34" charset="0"/>
                <a:cs typeface="Arial" pitchFamily="34" charset="0"/>
              </a:rPr>
              <a:t>ne </a:t>
            </a:r>
            <a:r>
              <a:rPr lang="hr-HR" sz="2600" b="1" dirty="0" smtClean="0">
                <a:latin typeface="Arial" pitchFamily="34" charset="0"/>
                <a:cs typeface="Arial" pitchFamily="34" charset="0"/>
              </a:rPr>
              <a:t>plaća</a:t>
            </a:r>
          </a:p>
          <a:p>
            <a:pPr lvl="1">
              <a:buNone/>
            </a:pPr>
            <a:endParaRPr lang="hr-HR" sz="26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600" b="1" dirty="0" smtClean="0">
                <a:latin typeface="Arial" pitchFamily="34" charset="0"/>
                <a:cs typeface="Arial" pitchFamily="34" charset="0"/>
              </a:rPr>
              <a:t>ako učenik neopravdano izostane 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s prijavljenog ispita (rok od 24 sata za javljanje razloga, 72 sata za dostavu dokaza), mora platiti </a:t>
            </a:r>
            <a:r>
              <a:rPr lang="hr-HR" sz="2600" b="1" dirty="0" smtClean="0">
                <a:latin typeface="Arial" pitchFamily="34" charset="0"/>
                <a:cs typeface="Arial" pitchFamily="34" charset="0"/>
              </a:rPr>
              <a:t>175 HRK</a:t>
            </a:r>
          </a:p>
          <a:p>
            <a:pPr lvl="1"/>
            <a:endParaRPr lang="hr-HR" sz="26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600" dirty="0" smtClean="0">
                <a:latin typeface="Arial" pitchFamily="34" charset="0"/>
                <a:cs typeface="Arial" pitchFamily="34" charset="0"/>
              </a:rPr>
              <a:t>ako učenik želi </a:t>
            </a:r>
            <a:r>
              <a:rPr lang="hr-HR" sz="2600" b="1" dirty="0" smtClean="0">
                <a:latin typeface="Arial" pitchFamily="34" charset="0"/>
                <a:cs typeface="Arial" pitchFamily="34" charset="0"/>
              </a:rPr>
              <a:t>ponovno polagati 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neki ispit u jesenskom roku </a:t>
            </a:r>
            <a:r>
              <a:rPr lang="hr-HR" sz="2600" b="1" dirty="0" smtClean="0">
                <a:latin typeface="Arial" pitchFamily="34" charset="0"/>
                <a:cs typeface="Arial" pitchFamily="34" charset="0"/>
              </a:rPr>
              <a:t>kako bi popravio ocjenu 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koja nije bila negativna, mora platiti </a:t>
            </a:r>
            <a:r>
              <a:rPr lang="hr-HR" sz="2600" b="1" dirty="0" smtClean="0">
                <a:latin typeface="Arial" pitchFamily="34" charset="0"/>
                <a:cs typeface="Arial" pitchFamily="34" charset="0"/>
              </a:rPr>
              <a:t>175 HRK</a:t>
            </a:r>
          </a:p>
          <a:p>
            <a:pPr lvl="1">
              <a:buNone/>
            </a:pPr>
            <a:endParaRPr lang="hr-HR" sz="26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učenik koji nije podmirio eventualna dugovanja ne može dobiti </a:t>
            </a:r>
            <a:r>
              <a:rPr lang="en-GB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potvrdu</a:t>
            </a:r>
            <a:r>
              <a:rPr lang="en-GB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GB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položenim</a:t>
            </a:r>
            <a:r>
              <a:rPr lang="en-GB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ispitima</a:t>
            </a:r>
            <a:r>
              <a:rPr lang="en-GB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državne</a:t>
            </a:r>
            <a:r>
              <a:rPr lang="en-GB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mature</a:t>
            </a:r>
            <a:r>
              <a:rPr lang="hr-HR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</a:t>
            </a:r>
            <a:endParaRPr lang="hr-HR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Školska</a:t>
            </a:r>
            <a:r>
              <a:rPr lang="en-GB" dirty="0" smtClean="0"/>
              <a:t> </a:t>
            </a:r>
            <a:r>
              <a:rPr lang="en-GB" dirty="0" err="1" smtClean="0"/>
              <a:t>godina</a:t>
            </a:r>
            <a:r>
              <a:rPr lang="en-GB" dirty="0" smtClean="0"/>
              <a:t> 2019./2020.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Broj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maturanata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106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redovnih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učenika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nezavršeni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Ozbiljno</a:t>
            </a: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Odgovorno</a:t>
            </a: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Samostalno</a:t>
            </a: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ristupanje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ispitima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DM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pretpostavlja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određenu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psihofizičku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sposobnost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napor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traži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Pristupanjem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ispitu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učenik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preuzima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odgovornost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rizik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donose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jedinstvenom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kriterije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pristupnike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trelica udesno 3"/>
          <p:cNvSpPr/>
          <p:nvPr/>
        </p:nvSpPr>
        <p:spPr>
          <a:xfrm>
            <a:off x="1763688" y="36450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62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Važne napomene!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900" b="1" dirty="0" smtClean="0">
                <a:latin typeface="Arial" pitchFamily="34" charset="0"/>
                <a:cs typeface="Arial" pitchFamily="34" charset="0"/>
              </a:rPr>
              <a:t>prilagodba ispitne tehnologije:</a:t>
            </a:r>
          </a:p>
          <a:p>
            <a:pPr>
              <a:buNone/>
            </a:pPr>
            <a:endParaRPr lang="hr-HR" sz="29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400" dirty="0" smtClean="0">
                <a:latin typeface="Arial" pitchFamily="34" charset="0"/>
                <a:cs typeface="Arial" pitchFamily="34" charset="0"/>
              </a:rPr>
              <a:t>učenici s objektivnim teškoćama (ADHD, disleksija, disgrafija, diskalkulija, Cro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nova bolest...) imaju mogućnost tražiti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odgovarajuću prilagodbu ispitne tehnologije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(grafička prilagodba ispitnih materijala, produljeno vrijeme polaganja...),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ali polažu isti test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kao i svi ostali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Završne informacije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latin typeface="Arial" pitchFamily="34" charset="0"/>
                <a:cs typeface="Arial" pitchFamily="34" charset="0"/>
              </a:rPr>
              <a:t>Smotra Sveučilišta u Zagrebu</a:t>
            </a:r>
          </a:p>
          <a:p>
            <a:pPr>
              <a:buNone/>
            </a:pPr>
            <a:endParaRPr lang="hr-HR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1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 – 2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 studenoga 201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9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(četvrtak-subota)</a:t>
            </a:r>
          </a:p>
          <a:p>
            <a:pPr lvl="1">
              <a:buNone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000" dirty="0" smtClean="0">
                <a:latin typeface="Arial" pitchFamily="34" charset="0"/>
                <a:cs typeface="Arial" pitchFamily="34" charset="0"/>
              </a:rPr>
              <a:t>Studentski centar, Savska 25</a:t>
            </a:r>
          </a:p>
          <a:p>
            <a:pPr lvl="1">
              <a:buNone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000" dirty="0" smtClean="0">
                <a:latin typeface="Arial" pitchFamily="34" charset="0"/>
                <a:cs typeface="Arial" pitchFamily="34" charset="0"/>
                <a:hlinkClick r:id="rId2"/>
              </a:rPr>
              <a:t>http://smotra.unizg.hr/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GRGA\Desktop\smotra_siva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5696" y="1779897"/>
            <a:ext cx="2333112" cy="1261584"/>
          </a:xfrm>
          <a:prstGeom prst="rect">
            <a:avLst/>
          </a:prstGeom>
          <a:noFill/>
        </p:spPr>
      </p:pic>
      <p:pic>
        <p:nvPicPr>
          <p:cNvPr id="1026" name="Picture 2" descr="C:\Users\GRGA\Desktop\Screenshot-2017-10-15 The University of Zagreb Student Cent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6352" y="3644560"/>
            <a:ext cx="2771800" cy="174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Završne informacije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b="1" dirty="0" smtClean="0">
                <a:latin typeface="Arial" pitchFamily="34" charset="0"/>
                <a:cs typeface="Arial" pitchFamily="34" charset="0"/>
              </a:rPr>
              <a:t>stipendije: </a:t>
            </a:r>
          </a:p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http://www.stipendije.info/ </a:t>
            </a:r>
          </a:p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https://mzo.hr/hr/rubrike/drzavne-stipendije</a:t>
            </a:r>
          </a:p>
          <a:p>
            <a:pPr>
              <a:buNone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RGA\Desktop\Screenshot-2017-10-14 Stipendije inf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4248472" cy="2887045"/>
          </a:xfrm>
          <a:prstGeom prst="rect">
            <a:avLst/>
          </a:prstGeom>
          <a:noFill/>
        </p:spPr>
      </p:pic>
      <p:pic>
        <p:nvPicPr>
          <p:cNvPr id="1027" name="Picture 3" descr="C:\Users\GRGA\Desktop\Screenshot-2017-10-14 Državne stipendije Ministarstvo znanosti i obrazovan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185737" cy="2863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Uloga</a:t>
            </a:r>
            <a:r>
              <a:rPr lang="en-GB" dirty="0" smtClean="0"/>
              <a:t> </a:t>
            </a:r>
            <a:r>
              <a:rPr lang="en-GB" dirty="0" err="1" smtClean="0"/>
              <a:t>roditelja</a:t>
            </a:r>
            <a:r>
              <a:rPr lang="en-GB" dirty="0" smtClean="0"/>
              <a:t> / </a:t>
            </a:r>
            <a:r>
              <a:rPr lang="en-GB" dirty="0" err="1" smtClean="0"/>
              <a:t>skrbnika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7200" dirty="0" smtClean="0"/>
          </a:p>
          <a:p>
            <a:pPr algn="ctr"/>
            <a:r>
              <a:rPr lang="en-GB" sz="7200" dirty="0" smtClean="0"/>
              <a:t>?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358890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Roditelji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važni</a:t>
            </a:r>
            <a:r>
              <a:rPr lang="en-GB" dirty="0" smtClean="0"/>
              <a:t> </a:t>
            </a:r>
            <a:r>
              <a:rPr lang="en-GB" dirty="0" err="1" smtClean="0"/>
              <a:t>dionici</a:t>
            </a:r>
            <a:r>
              <a:rPr lang="en-GB" dirty="0" smtClean="0"/>
              <a:t>...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Podsjetnik</a:t>
            </a:r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Motivator</a:t>
            </a:r>
          </a:p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Kontrola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Savjetnik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prije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svega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pripremnom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razdoblju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prva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prijava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sustav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provjera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verifikacija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osobnih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podataka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ocjena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...)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8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Što je državna matura?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skup ispita koji ima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dvostruku ulogu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850392" lvl="1" indent="-457200">
              <a:buFont typeface="+mj-lt"/>
              <a:buAutoNum type="arabicParenR"/>
            </a:pPr>
            <a:r>
              <a:rPr lang="hr-HR" sz="2200" dirty="0" smtClean="0">
                <a:latin typeface="Arial" pitchFamily="34" charset="0"/>
                <a:cs typeface="Arial" pitchFamily="34" charset="0"/>
              </a:rPr>
              <a:t>Završavanje gimnazijskog školovanja</a:t>
            </a:r>
          </a:p>
          <a:p>
            <a:pPr marL="850392" lvl="1" indent="-457200">
              <a:buNone/>
            </a:pPr>
            <a:endParaRPr lang="hr-HR" sz="2200" dirty="0" smtClean="0">
              <a:latin typeface="Arial" pitchFamily="34" charset="0"/>
              <a:cs typeface="Arial" pitchFamily="34" charset="0"/>
            </a:endParaRPr>
          </a:p>
          <a:p>
            <a:pPr marL="850392" lvl="1" indent="-457200">
              <a:buFont typeface="+mj-lt"/>
              <a:buAutoNum type="arabicParenR" startAt="2"/>
            </a:pP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Upisni postupak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za sveučilišta, veleučilišta i visoke škole</a:t>
            </a:r>
          </a:p>
          <a:p>
            <a:pPr marL="850392" lvl="1" indent="-457200">
              <a:buNone/>
            </a:pPr>
            <a:r>
              <a:rPr lang="hr-HR" sz="2200" dirty="0" smtClean="0">
                <a:latin typeface="Arial" pitchFamily="34" charset="0"/>
                <a:cs typeface="Arial" pitchFamily="34" charset="0"/>
              </a:rPr>
              <a:t>      (za neke studije traži se i 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dodatni prijemni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ispit)</a:t>
            </a:r>
          </a:p>
          <a:p>
            <a:pPr marL="850392" lvl="1" indent="-457200">
              <a:buNone/>
            </a:pPr>
            <a:endParaRPr lang="hr-HR" sz="2200" dirty="0" smtClean="0">
              <a:latin typeface="Arial" pitchFamily="34" charset="0"/>
              <a:cs typeface="Arial" pitchFamily="34" charset="0"/>
            </a:endParaRPr>
          </a:p>
          <a:p>
            <a:pPr marL="850392" lvl="1" indent="-457200"/>
            <a:r>
              <a:rPr lang="hr-HR" sz="2200" dirty="0" smtClean="0">
                <a:latin typeface="Arial" pitchFamily="34" charset="0"/>
                <a:cs typeface="Arial" pitchFamily="34" charset="0"/>
              </a:rPr>
              <a:t>može se polagati u 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dva roka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, ljetnom i jesenskom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Što je državna matura?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200" b="1" dirty="0" smtClean="0">
                <a:latin typeface="Arial" pitchFamily="34" charset="0"/>
                <a:cs typeface="Arial" pitchFamily="34" charset="0"/>
              </a:rPr>
              <a:t>sveučilišta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, tj. 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fakulteti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 u njihovom sastavu, služe za “znanstveno” obrazovanje</a:t>
            </a:r>
          </a:p>
          <a:p>
            <a:pPr>
              <a:buNone/>
            </a:pPr>
            <a:endParaRPr lang="hr-H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veleučilišta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visoke škole  služe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za “praktično” obrazovanje</a:t>
            </a:r>
          </a:p>
          <a:p>
            <a:pPr>
              <a:buNone/>
            </a:pPr>
            <a:endParaRPr lang="hr-HR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200" dirty="0" smtClean="0">
                <a:latin typeface="Arial" pitchFamily="34" charset="0"/>
                <a:cs typeface="Arial" pitchFamily="34" charset="0"/>
              </a:rPr>
              <a:t>     → to su sve 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visoka učilišta</a:t>
            </a:r>
          </a:p>
          <a:p>
            <a:pPr>
              <a:buNone/>
            </a:pPr>
            <a:r>
              <a:rPr lang="hr-HR" sz="2200" dirty="0" smtClean="0">
                <a:latin typeface="Arial" pitchFamily="34" charset="0"/>
                <a:cs typeface="Arial" pitchFamily="34" charset="0"/>
              </a:rPr>
              <a:t>     → razlike su u konceptu obrazovanja, trajanju i završnoj tituli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Tko provodi državnu maturu?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acionalni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entar za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anjsko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rednovanje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brazovanja (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NCVVO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), u suradnji sa školama</a:t>
            </a: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000" dirty="0" smtClean="0">
                <a:latin typeface="Arial" pitchFamily="34" charset="0"/>
                <a:cs typeface="Arial" pitchFamily="34" charset="0"/>
              </a:rPr>
              <a:t>Institucija koja se brine da svi učenici polažu 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standardizirane ispite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(jednakog sadržaja za sve), i to 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u isto vrijeme.</a:t>
            </a:r>
            <a:endParaRPr lang="hr-H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RGA\Desktop\NCV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303" y="1673805"/>
            <a:ext cx="2188325" cy="1529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>
                <a:latin typeface="Arial" pitchFamily="34" charset="0"/>
                <a:cs typeface="Arial" pitchFamily="34" charset="0"/>
              </a:rPr>
              <a:t>Moraju li učenici SŠ Jelkovec polagati državnu maturu?</a:t>
            </a:r>
            <a:endParaRPr lang="hr-H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b="1" dirty="0" smtClean="0">
                <a:latin typeface="Arial" pitchFamily="34" charset="0"/>
                <a:cs typeface="Arial" pitchFamily="34" charset="0"/>
              </a:rPr>
              <a:t>NE!</a:t>
            </a:r>
          </a:p>
          <a:p>
            <a:pPr algn="ctr">
              <a:buNone/>
            </a:pPr>
            <a:endParaRPr lang="hr-HR" b="1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Srednje strukovno obrazovanje završava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obranom završnog rada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!</a:t>
            </a:r>
            <a:endParaRPr lang="hr-H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Državnu maturu moraju polagati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samo ako žele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pokušati upisati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neko visoko učilište!</a:t>
            </a:r>
            <a:endParaRPr lang="hr-H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887</TotalTime>
  <Words>1213</Words>
  <Application>Microsoft Office PowerPoint</Application>
  <PresentationFormat>Prikaz na zaslonu (4:3)</PresentationFormat>
  <Paragraphs>201</Paragraphs>
  <Slides>32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Corbel</vt:lpstr>
      <vt:lpstr>Wingdings 2</vt:lpstr>
      <vt:lpstr>Paralaksa</vt:lpstr>
      <vt:lpstr>DRŽAVNA MATURA 2019. – 2020. </vt:lpstr>
      <vt:lpstr>Ispitni koordinator</vt:lpstr>
      <vt:lpstr>Školska godina 2019./2020.</vt:lpstr>
      <vt:lpstr>Uloga roditelja / skrbnika</vt:lpstr>
      <vt:lpstr>Roditelji kao važni dionici... </vt:lpstr>
      <vt:lpstr>Što je državna matura?</vt:lpstr>
      <vt:lpstr>Što je državna matura?</vt:lpstr>
      <vt:lpstr>Tko provodi državnu maturu?</vt:lpstr>
      <vt:lpstr>Moraju li učenici SŠ Jelkovec polagati državnu maturu?</vt:lpstr>
      <vt:lpstr>Moraju li učenici SŠ Jelkovec polagati državnu maturu?</vt:lpstr>
      <vt:lpstr>Od čega se sastoji državna matura?</vt:lpstr>
      <vt:lpstr>Koje ispite prijaviti?</vt:lpstr>
      <vt:lpstr>Središnje mjesto za sve poslove</vt:lpstr>
      <vt:lpstr>PowerPointova prezentacija</vt:lpstr>
      <vt:lpstr>PowerPointova prezentacija</vt:lpstr>
      <vt:lpstr>PowerPointova prezentacija</vt:lpstr>
      <vt:lpstr>Informirani odabir</vt:lpstr>
      <vt:lpstr>Informirani odabir</vt:lpstr>
      <vt:lpstr>Informirani odabir</vt:lpstr>
      <vt:lpstr>Informirani odabir</vt:lpstr>
      <vt:lpstr>Rezultati ljetnog roka DM 2019.</vt:lpstr>
      <vt:lpstr>Kako se učenici mogu pripremiti za ispite? </vt:lpstr>
      <vt:lpstr>   Kako se učenici mogu pripremiti za ispite?</vt:lpstr>
      <vt:lpstr>Kalendar aktivnosti za ljetni rok</vt:lpstr>
      <vt:lpstr>Kalendar aktivnosti</vt:lpstr>
      <vt:lpstr>Kalendar aktivnosti – ljetni rok</vt:lpstr>
      <vt:lpstr>Kalendar aktivnosti – jesenski rok</vt:lpstr>
      <vt:lpstr>Važne napomene!</vt:lpstr>
      <vt:lpstr>Važne napomene!</vt:lpstr>
      <vt:lpstr>Važne napomene!</vt:lpstr>
      <vt:lpstr>Završne informacije</vt:lpstr>
      <vt:lpstr>Završne informacije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DRŽAVNA MATURA 2017. – 2018.</dc:title>
  <dc:creator>GRGA</dc:creator>
  <cp:lastModifiedBy>Leda</cp:lastModifiedBy>
  <cp:revision>221</cp:revision>
  <dcterms:created xsi:type="dcterms:W3CDTF">2017-10-08T16:27:57Z</dcterms:created>
  <dcterms:modified xsi:type="dcterms:W3CDTF">2019-12-20T08:03:36Z</dcterms:modified>
</cp:coreProperties>
</file>